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4"/>
  </p:notesMasterIdLst>
  <p:sldIdLst>
    <p:sldId id="355" r:id="rId2"/>
    <p:sldId id="356" r:id="rId3"/>
  </p:sldIdLst>
  <p:sldSz cx="7775575" cy="109077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1C843077-3584-47FC-A8D7-7D7ECDBA5E5C}">
          <p14:sldIdLst>
            <p14:sldId id="355"/>
            <p14:sldId id="356"/>
          </p14:sldIdLst>
        </p14:section>
      </p14:sectionLst>
    </p:ext>
    <p:ext uri="{EFAFB233-063F-42B5-8137-9DF3F51BA10A}">
      <p15:sldGuideLst xmlns:p15="http://schemas.microsoft.com/office/powerpoint/2012/main">
        <p15:guide id="1" orient="horz" pos="3436" userDrawn="1">
          <p15:clr>
            <a:srgbClr val="A4A3A4"/>
          </p15:clr>
        </p15:guide>
        <p15:guide id="2" pos="2449" userDrawn="1">
          <p15:clr>
            <a:srgbClr val="A4A3A4"/>
          </p15:clr>
        </p15:guide>
        <p15:guide id="3" orient="horz" pos="247" userDrawn="1">
          <p15:clr>
            <a:srgbClr val="A4A3A4"/>
          </p15:clr>
        </p15:guide>
        <p15:guide id="4" pos="232" userDrawn="1">
          <p15:clr>
            <a:srgbClr val="A4A3A4"/>
          </p15:clr>
        </p15:guide>
        <p15:guide id="5" orient="horz" pos="6604" userDrawn="1">
          <p15:clr>
            <a:srgbClr val="A4A3A4"/>
          </p15:clr>
        </p15:guide>
        <p15:guide id="6" pos="4666" userDrawn="1">
          <p15:clr>
            <a:srgbClr val="A4A3A4"/>
          </p15:clr>
        </p15:guide>
        <p15:guide id="7" orient="horz" pos="2470" userDrawn="1">
          <p15:clr>
            <a:srgbClr val="A4A3A4"/>
          </p15:clr>
        </p15:guide>
        <p15:guide id="8" orient="horz" pos="4583" userDrawn="1">
          <p15:clr>
            <a:srgbClr val="A4A3A4"/>
          </p15:clr>
        </p15:guide>
        <p15:guide id="9" orient="horz" pos="6109"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Hodgett" initials="JLH" lastIdx="1" clrIdx="0">
    <p:extLst>
      <p:ext uri="{19B8F6BF-5375-455C-9EA6-DF929625EA0E}">
        <p15:presenceInfo xmlns:p15="http://schemas.microsoft.com/office/powerpoint/2012/main" userId="Justin Hodget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1BFB9"/>
    <a:srgbClr val="EC7325"/>
    <a:srgbClr val="300000"/>
    <a:srgbClr val="F0513B"/>
    <a:srgbClr val="FFDE16"/>
    <a:srgbClr val="BA0410"/>
    <a:srgbClr val="DA1F3F"/>
    <a:srgbClr val="F5BC47"/>
    <a:srgbClr val="420409"/>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24" autoAdjust="0"/>
    <p:restoredTop sz="97459" autoAdjust="0"/>
  </p:normalViewPr>
  <p:slideViewPr>
    <p:cSldViewPr showGuides="1">
      <p:cViewPr varScale="1">
        <p:scale>
          <a:sx n="40" d="100"/>
          <a:sy n="40" d="100"/>
        </p:scale>
        <p:origin x="2384" y="44"/>
      </p:cViewPr>
      <p:guideLst>
        <p:guide orient="horz" pos="3436"/>
        <p:guide pos="2449"/>
        <p:guide orient="horz" pos="247"/>
        <p:guide pos="232"/>
        <p:guide orient="horz" pos="6604"/>
        <p:guide pos="4666"/>
        <p:guide orient="horz" pos="2470"/>
        <p:guide orient="horz" pos="4583"/>
        <p:guide orient="horz" pos="6109"/>
      </p:guideLst>
    </p:cSldViewPr>
  </p:slideViewPr>
  <p:outlineViewPr>
    <p:cViewPr>
      <p:scale>
        <a:sx n="33" d="100"/>
        <a:sy n="33" d="100"/>
      </p:scale>
      <p:origin x="0" y="0"/>
    </p:cViewPr>
  </p:outlineViewPr>
  <p:notesTextViewPr>
    <p:cViewPr>
      <p:scale>
        <a:sx n="3" d="2"/>
        <a:sy n="3" d="2"/>
      </p:scale>
      <p:origin x="0" y="0"/>
    </p:cViewPr>
  </p:notesTextViewPr>
  <p:notesViewPr>
    <p:cSldViewPr showGuides="1">
      <p:cViewPr varScale="1">
        <p:scale>
          <a:sx n="121" d="100"/>
          <a:sy n="121" d="100"/>
        </p:scale>
        <p:origin x="4206" y="108"/>
      </p:cViewPr>
      <p:guideLst>
        <p:guide orient="horz" pos="2880"/>
        <p:guide pos="2160"/>
      </p:guideLst>
    </p:cSldViewPr>
  </p:notesViewPr>
  <p:gridSpacing cx="91439" cy="91439"/>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BB2052-897E-40B8-9924-40125CC387CA}" type="datetimeFigureOut">
              <a:rPr lang="en-GB" smtClean="0"/>
              <a:t>10/04/2024</a:t>
            </a:fld>
            <a:endParaRPr lang="en-GB"/>
          </a:p>
        </p:txBody>
      </p:sp>
      <p:sp>
        <p:nvSpPr>
          <p:cNvPr id="4" name="Slide Image Placeholder 3"/>
          <p:cNvSpPr>
            <a:spLocks noGrp="1" noRot="1" noChangeAspect="1"/>
          </p:cNvSpPr>
          <p:nvPr>
            <p:ph type="sldImg" idx="2"/>
          </p:nvPr>
        </p:nvSpPr>
        <p:spPr>
          <a:xfrm>
            <a:off x="2330450" y="1143000"/>
            <a:ext cx="21971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1FE4E3-0214-4345-B75F-E5E7108C5317}" type="slidenum">
              <a:rPr lang="en-GB" smtClean="0"/>
              <a:t>‹#›</a:t>
            </a:fld>
            <a:endParaRPr lang="en-GB"/>
          </a:p>
        </p:txBody>
      </p:sp>
    </p:spTree>
    <p:extLst>
      <p:ext uri="{BB962C8B-B14F-4D97-AF65-F5344CB8AC3E}">
        <p14:creationId xmlns:p14="http://schemas.microsoft.com/office/powerpoint/2010/main" val="2295378573"/>
      </p:ext>
    </p:extLst>
  </p:cSld>
  <p:clrMap bg1="lt1" tx1="dk1" bg2="lt2" tx2="dk2" accent1="accent1" accent2="accent2" accent3="accent3" accent4="accent4" accent5="accent5" accent6="accent6" hlink="hlink" folHlink="folHlink"/>
  <p:notesStyle>
    <a:lvl1pPr marL="0" algn="l" defTabSz="330605" rtl="0" eaLnBrk="1" latinLnBrk="0" hangingPunct="1">
      <a:defRPr sz="434" kern="1200">
        <a:solidFill>
          <a:schemeClr val="tx1"/>
        </a:solidFill>
        <a:latin typeface="+mn-lt"/>
        <a:ea typeface="+mn-ea"/>
        <a:cs typeface="+mn-cs"/>
      </a:defRPr>
    </a:lvl1pPr>
    <a:lvl2pPr marL="165303" algn="l" defTabSz="330605" rtl="0" eaLnBrk="1" latinLnBrk="0" hangingPunct="1">
      <a:defRPr sz="434" kern="1200">
        <a:solidFill>
          <a:schemeClr val="tx1"/>
        </a:solidFill>
        <a:latin typeface="+mn-lt"/>
        <a:ea typeface="+mn-ea"/>
        <a:cs typeface="+mn-cs"/>
      </a:defRPr>
    </a:lvl2pPr>
    <a:lvl3pPr marL="330605" algn="l" defTabSz="330605" rtl="0" eaLnBrk="1" latinLnBrk="0" hangingPunct="1">
      <a:defRPr sz="434" kern="1200">
        <a:solidFill>
          <a:schemeClr val="tx1"/>
        </a:solidFill>
        <a:latin typeface="+mn-lt"/>
        <a:ea typeface="+mn-ea"/>
        <a:cs typeface="+mn-cs"/>
      </a:defRPr>
    </a:lvl3pPr>
    <a:lvl4pPr marL="495908" algn="l" defTabSz="330605" rtl="0" eaLnBrk="1" latinLnBrk="0" hangingPunct="1">
      <a:defRPr sz="434" kern="1200">
        <a:solidFill>
          <a:schemeClr val="tx1"/>
        </a:solidFill>
        <a:latin typeface="+mn-lt"/>
        <a:ea typeface="+mn-ea"/>
        <a:cs typeface="+mn-cs"/>
      </a:defRPr>
    </a:lvl4pPr>
    <a:lvl5pPr marL="661210" algn="l" defTabSz="330605" rtl="0" eaLnBrk="1" latinLnBrk="0" hangingPunct="1">
      <a:defRPr sz="434" kern="1200">
        <a:solidFill>
          <a:schemeClr val="tx1"/>
        </a:solidFill>
        <a:latin typeface="+mn-lt"/>
        <a:ea typeface="+mn-ea"/>
        <a:cs typeface="+mn-cs"/>
      </a:defRPr>
    </a:lvl5pPr>
    <a:lvl6pPr marL="826513" algn="l" defTabSz="330605" rtl="0" eaLnBrk="1" latinLnBrk="0" hangingPunct="1">
      <a:defRPr sz="434" kern="1200">
        <a:solidFill>
          <a:schemeClr val="tx1"/>
        </a:solidFill>
        <a:latin typeface="+mn-lt"/>
        <a:ea typeface="+mn-ea"/>
        <a:cs typeface="+mn-cs"/>
      </a:defRPr>
    </a:lvl6pPr>
    <a:lvl7pPr marL="991816" algn="l" defTabSz="330605" rtl="0" eaLnBrk="1" latinLnBrk="0" hangingPunct="1">
      <a:defRPr sz="434" kern="1200">
        <a:solidFill>
          <a:schemeClr val="tx1"/>
        </a:solidFill>
        <a:latin typeface="+mn-lt"/>
        <a:ea typeface="+mn-ea"/>
        <a:cs typeface="+mn-cs"/>
      </a:defRPr>
    </a:lvl7pPr>
    <a:lvl8pPr marL="1157118" algn="l" defTabSz="330605" rtl="0" eaLnBrk="1" latinLnBrk="0" hangingPunct="1">
      <a:defRPr sz="434" kern="1200">
        <a:solidFill>
          <a:schemeClr val="tx1"/>
        </a:solidFill>
        <a:latin typeface="+mn-lt"/>
        <a:ea typeface="+mn-ea"/>
        <a:cs typeface="+mn-cs"/>
      </a:defRPr>
    </a:lvl8pPr>
    <a:lvl9pPr marL="1322420" algn="l" defTabSz="330605" rtl="0" eaLnBrk="1" latinLnBrk="0" hangingPunct="1">
      <a:defRPr sz="43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0450" y="1143000"/>
            <a:ext cx="2197100" cy="3086100"/>
          </a:xfrm>
        </p:spPr>
      </p:sp>
      <p:sp>
        <p:nvSpPr>
          <p:cNvPr id="3" name="Notes Placeholder 2"/>
          <p:cNvSpPr>
            <a:spLocks noGrp="1"/>
          </p:cNvSpPr>
          <p:nvPr>
            <p:ph type="body" idx="1"/>
          </p:nvPr>
        </p:nvSpPr>
        <p:spPr/>
        <p:txBody>
          <a:bodyPr/>
          <a:lstStyle/>
          <a:p>
            <a:r>
              <a:rPr lang="en-GB" dirty="0"/>
              <a:t>Using the rule of fifths</a:t>
            </a:r>
            <a:r>
              <a:rPr lang="en-GB" baseline="0" dirty="0"/>
              <a:t>, we divide the page up in to five columns.  We use one column width for concise details about the research.</a:t>
            </a:r>
          </a:p>
          <a:p>
            <a:endParaRPr lang="en-GB" baseline="0" dirty="0"/>
          </a:p>
          <a:p>
            <a:r>
              <a:rPr lang="en-GB" baseline="0" dirty="0"/>
              <a:t>TITLE</a:t>
            </a:r>
          </a:p>
          <a:p>
            <a:r>
              <a:rPr lang="en-GB" baseline="0" dirty="0"/>
              <a:t>AUTHOR</a:t>
            </a:r>
          </a:p>
          <a:p>
            <a:r>
              <a:rPr lang="en-GB" baseline="0" dirty="0"/>
              <a:t>METHOD</a:t>
            </a:r>
          </a:p>
          <a:p>
            <a:r>
              <a:rPr lang="en-GB" baseline="0" dirty="0"/>
              <a:t>FINDINGS</a:t>
            </a:r>
          </a:p>
          <a:p>
            <a:r>
              <a:rPr lang="en-GB" baseline="0" dirty="0"/>
              <a:t>CONCLUSION</a:t>
            </a:r>
          </a:p>
          <a:p>
            <a:endParaRPr lang="en-GB" baseline="0"/>
          </a:p>
          <a:p>
            <a:endParaRPr lang="en-GB" dirty="0"/>
          </a:p>
        </p:txBody>
      </p:sp>
      <p:sp>
        <p:nvSpPr>
          <p:cNvPr id="4" name="Slide Number Placeholder 3"/>
          <p:cNvSpPr>
            <a:spLocks noGrp="1"/>
          </p:cNvSpPr>
          <p:nvPr>
            <p:ph type="sldNum" sz="quarter" idx="10"/>
          </p:nvPr>
        </p:nvSpPr>
        <p:spPr/>
        <p:txBody>
          <a:bodyPr/>
          <a:lstStyle/>
          <a:p>
            <a:fld id="{811FE4E3-0214-4345-B75F-E5E7108C5317}" type="slidenum">
              <a:rPr lang="en-GB" smtClean="0"/>
              <a:t>1</a:t>
            </a:fld>
            <a:endParaRPr lang="en-GB"/>
          </a:p>
        </p:txBody>
      </p:sp>
    </p:spTree>
    <p:extLst>
      <p:ext uri="{BB962C8B-B14F-4D97-AF65-F5344CB8AC3E}">
        <p14:creationId xmlns:p14="http://schemas.microsoft.com/office/powerpoint/2010/main" val="132973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p:spPr>
        <p:txBody>
          <a:bodyPr anchor="b"/>
          <a:lstStyle>
            <a:lvl1pPr algn="ctr">
              <a:defRPr sz="5102"/>
            </a:lvl1pPr>
          </a:lstStyle>
          <a:p>
            <a:r>
              <a:rPr lang="en-US"/>
              <a:t>Click to edit Master title style</a:t>
            </a:r>
            <a:endParaRPr lang="en-US" dirty="0"/>
          </a:p>
        </p:txBody>
      </p:sp>
      <p:sp>
        <p:nvSpPr>
          <p:cNvPr id="3" name="Subtitle 2"/>
          <p:cNvSpPr>
            <a:spLocks noGrp="1"/>
          </p:cNvSpPr>
          <p:nvPr>
            <p:ph type="subTitle" idx="1"/>
          </p:nvPr>
        </p:nvSpPr>
        <p:spPr>
          <a:xfrm>
            <a:off x="971947" y="5729075"/>
            <a:ext cx="5831681" cy="2633505"/>
          </a:xfr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DAD00-01A2-40DB-9EFE-6D6BAA47DF50}" type="datetimeFigureOut">
              <a:rPr lang="en-GB" smtClean="0"/>
              <a:t>10/04/2024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15A902-0D8F-49E3-A10B-3ECCE0C7161C}" type="slidenum">
              <a:rPr lang="en-GB" smtClean="0"/>
              <a:t>‹#›</a:t>
            </a:fld>
            <a:endParaRPr lang="en-GB"/>
          </a:p>
        </p:txBody>
      </p:sp>
    </p:spTree>
    <p:extLst>
      <p:ext uri="{BB962C8B-B14F-4D97-AF65-F5344CB8AC3E}">
        <p14:creationId xmlns:p14="http://schemas.microsoft.com/office/powerpoint/2010/main" val="3150624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BDAD00-01A2-40DB-9EFE-6D6BAA47DF50}" type="datetimeFigureOut">
              <a:rPr lang="en-GB" smtClean="0"/>
              <a:t>10/04/2024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15A902-0D8F-49E3-A10B-3ECCE0C7161C}" type="slidenum">
              <a:rPr lang="en-GB" smtClean="0"/>
              <a:t>‹#›</a:t>
            </a:fld>
            <a:endParaRPr lang="en-GB"/>
          </a:p>
        </p:txBody>
      </p:sp>
    </p:spTree>
    <p:extLst>
      <p:ext uri="{BB962C8B-B14F-4D97-AF65-F5344CB8AC3E}">
        <p14:creationId xmlns:p14="http://schemas.microsoft.com/office/powerpoint/2010/main" val="912914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571" y="580735"/>
            <a:ext cx="4932630" cy="924378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BDAD00-01A2-40DB-9EFE-6D6BAA47DF50}" type="datetimeFigureOut">
              <a:rPr lang="en-GB" smtClean="0"/>
              <a:t>10/04/2024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15A902-0D8F-49E3-A10B-3ECCE0C7161C}" type="slidenum">
              <a:rPr lang="en-GB" smtClean="0"/>
              <a:t>‹#›</a:t>
            </a:fld>
            <a:endParaRPr lang="en-GB"/>
          </a:p>
        </p:txBody>
      </p:sp>
    </p:spTree>
    <p:extLst>
      <p:ext uri="{BB962C8B-B14F-4D97-AF65-F5344CB8AC3E}">
        <p14:creationId xmlns:p14="http://schemas.microsoft.com/office/powerpoint/2010/main" val="1889515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BDAD00-01A2-40DB-9EFE-6D6BAA47DF50}" type="datetimeFigureOut">
              <a:rPr lang="en-GB" smtClean="0"/>
              <a:t>10/04/2024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15A902-0D8F-49E3-A10B-3ECCE0C7161C}" type="slidenum">
              <a:rPr lang="en-GB" smtClean="0"/>
              <a:t>‹#›</a:t>
            </a:fld>
            <a:endParaRPr lang="en-GB"/>
          </a:p>
        </p:txBody>
      </p:sp>
    </p:spTree>
    <p:extLst>
      <p:ext uri="{BB962C8B-B14F-4D97-AF65-F5344CB8AC3E}">
        <p14:creationId xmlns:p14="http://schemas.microsoft.com/office/powerpoint/2010/main" val="2762403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p:spPr>
        <p:txBody>
          <a:bodyPr anchor="b"/>
          <a:lstStyle>
            <a:lvl1pPr>
              <a:defRPr sz="5102"/>
            </a:lvl1pPr>
          </a:lstStyle>
          <a:p>
            <a:r>
              <a:rPr lang="en-US"/>
              <a:t>Click to edit Master title style</a:t>
            </a:r>
            <a:endParaRPr lang="en-US" dirty="0"/>
          </a:p>
        </p:txBody>
      </p:sp>
      <p:sp>
        <p:nvSpPr>
          <p:cNvPr id="3" name="Text Placeholder 2"/>
          <p:cNvSpPr>
            <a:spLocks noGrp="1"/>
          </p:cNvSpPr>
          <p:nvPr>
            <p:ph type="body" idx="1"/>
          </p:nvPr>
        </p:nvSpPr>
        <p:spPr>
          <a:xfrm>
            <a:off x="530522" y="7299586"/>
            <a:ext cx="6706433" cy="2386061"/>
          </a:xfr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ABDAD00-01A2-40DB-9EFE-6D6BAA47DF50}" type="datetimeFigureOut">
              <a:rPr lang="en-GB" smtClean="0"/>
              <a:t>10/04/2024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15A902-0D8F-49E3-A10B-3ECCE0C7161C}" type="slidenum">
              <a:rPr lang="en-GB" smtClean="0"/>
              <a:t>‹#›</a:t>
            </a:fld>
            <a:endParaRPr lang="en-GB"/>
          </a:p>
        </p:txBody>
      </p:sp>
    </p:spTree>
    <p:extLst>
      <p:ext uri="{BB962C8B-B14F-4D97-AF65-F5344CB8AC3E}">
        <p14:creationId xmlns:p14="http://schemas.microsoft.com/office/powerpoint/2010/main" val="958244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571" y="2903673"/>
            <a:ext cx="3304619" cy="69208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6385" y="2903673"/>
            <a:ext cx="3304619" cy="69208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ABDAD00-01A2-40DB-9EFE-6D6BAA47DF50}" type="datetimeFigureOut">
              <a:rPr lang="en-GB" smtClean="0"/>
              <a:t>10/04/2024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15A902-0D8F-49E3-A10B-3ECCE0C7161C}" type="slidenum">
              <a:rPr lang="en-GB" smtClean="0"/>
              <a:t>‹#›</a:t>
            </a:fld>
            <a:endParaRPr lang="en-GB"/>
          </a:p>
        </p:txBody>
      </p:sp>
    </p:spTree>
    <p:extLst>
      <p:ext uri="{BB962C8B-B14F-4D97-AF65-F5344CB8AC3E}">
        <p14:creationId xmlns:p14="http://schemas.microsoft.com/office/powerpoint/2010/main" val="945386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584" y="2673905"/>
            <a:ext cx="32894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en-US"/>
              <a:t>Edit Master text styles</a:t>
            </a:r>
          </a:p>
        </p:txBody>
      </p:sp>
      <p:sp>
        <p:nvSpPr>
          <p:cNvPr id="4" name="Content Placeholder 3"/>
          <p:cNvSpPr>
            <a:spLocks noGrp="1"/>
          </p:cNvSpPr>
          <p:nvPr>
            <p:ph sz="half" idx="2"/>
          </p:nvPr>
        </p:nvSpPr>
        <p:spPr>
          <a:xfrm>
            <a:off x="535584" y="3984345"/>
            <a:ext cx="3289432" cy="58603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6385" y="2673905"/>
            <a:ext cx="33056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en-US"/>
              <a:t>Edit Master text styles</a:t>
            </a:r>
          </a:p>
        </p:txBody>
      </p:sp>
      <p:sp>
        <p:nvSpPr>
          <p:cNvPr id="6" name="Content Placeholder 5"/>
          <p:cNvSpPr>
            <a:spLocks noGrp="1"/>
          </p:cNvSpPr>
          <p:nvPr>
            <p:ph sz="quarter" idx="4"/>
          </p:nvPr>
        </p:nvSpPr>
        <p:spPr>
          <a:xfrm>
            <a:off x="3936385" y="3984345"/>
            <a:ext cx="3305632" cy="58603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ABDAD00-01A2-40DB-9EFE-6D6BAA47DF50}" type="datetimeFigureOut">
              <a:rPr lang="en-GB" smtClean="0"/>
              <a:t>10/04/2024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F15A902-0D8F-49E3-A10B-3ECCE0C7161C}" type="slidenum">
              <a:rPr lang="en-GB" smtClean="0"/>
              <a:t>‹#›</a:t>
            </a:fld>
            <a:endParaRPr lang="en-GB"/>
          </a:p>
        </p:txBody>
      </p:sp>
    </p:spTree>
    <p:extLst>
      <p:ext uri="{BB962C8B-B14F-4D97-AF65-F5344CB8AC3E}">
        <p14:creationId xmlns:p14="http://schemas.microsoft.com/office/powerpoint/2010/main" val="3181535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ABDAD00-01A2-40DB-9EFE-6D6BAA47DF50}" type="datetimeFigureOut">
              <a:rPr lang="en-GB" smtClean="0"/>
              <a:t>10/04/2024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F15A902-0D8F-49E3-A10B-3ECCE0C7161C}" type="slidenum">
              <a:rPr lang="en-GB" smtClean="0"/>
              <a:t>‹#›</a:t>
            </a:fld>
            <a:endParaRPr lang="en-GB"/>
          </a:p>
        </p:txBody>
      </p:sp>
    </p:spTree>
    <p:extLst>
      <p:ext uri="{BB962C8B-B14F-4D97-AF65-F5344CB8AC3E}">
        <p14:creationId xmlns:p14="http://schemas.microsoft.com/office/powerpoint/2010/main" val="1710237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BDAD00-01A2-40DB-9EFE-6D6BAA47DF50}" type="datetimeFigureOut">
              <a:rPr lang="en-GB" smtClean="0"/>
              <a:t>10/04/2024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F15A902-0D8F-49E3-A10B-3ECCE0C7161C}" type="slidenum">
              <a:rPr lang="en-GB" smtClean="0"/>
              <a:t>‹#›</a:t>
            </a:fld>
            <a:endParaRPr lang="en-GB"/>
          </a:p>
        </p:txBody>
      </p:sp>
    </p:spTree>
    <p:extLst>
      <p:ext uri="{BB962C8B-B14F-4D97-AF65-F5344CB8AC3E}">
        <p14:creationId xmlns:p14="http://schemas.microsoft.com/office/powerpoint/2010/main" val="1199746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en-US"/>
              <a:t>Click to edit Master title style</a:t>
            </a:r>
            <a:endParaRPr lang="en-US" dirty="0"/>
          </a:p>
        </p:txBody>
      </p:sp>
      <p:sp>
        <p:nvSpPr>
          <p:cNvPr id="3" name="Content Placeholder 2"/>
          <p:cNvSpPr>
            <a:spLocks noGrp="1"/>
          </p:cNvSpPr>
          <p:nvPr>
            <p:ph idx="1"/>
          </p:nvPr>
        </p:nvSpPr>
        <p:spPr>
          <a:xfrm>
            <a:off x="3305632" y="1570511"/>
            <a:ext cx="3936385" cy="7751546"/>
          </a:xfr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9ABDAD00-01A2-40DB-9EFE-6D6BAA47DF50}" type="datetimeFigureOut">
              <a:rPr lang="en-GB" smtClean="0"/>
              <a:t>10/04/2024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15A902-0D8F-49E3-A10B-3ECCE0C7161C}" type="slidenum">
              <a:rPr lang="en-GB" smtClean="0"/>
              <a:t>‹#›</a:t>
            </a:fld>
            <a:endParaRPr lang="en-GB"/>
          </a:p>
        </p:txBody>
      </p:sp>
    </p:spTree>
    <p:extLst>
      <p:ext uri="{BB962C8B-B14F-4D97-AF65-F5344CB8AC3E}">
        <p14:creationId xmlns:p14="http://schemas.microsoft.com/office/powerpoint/2010/main" val="971558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5632" y="1570511"/>
            <a:ext cx="3936385" cy="7751546"/>
          </a:xfr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r>
              <a:rPr lang="en-US"/>
              <a:t>Click icon to add picture</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9ABDAD00-01A2-40DB-9EFE-6D6BAA47DF50}" type="datetimeFigureOut">
              <a:rPr lang="en-GB" smtClean="0"/>
              <a:t>10/04/2024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15A902-0D8F-49E3-A10B-3ECCE0C7161C}" type="slidenum">
              <a:rPr lang="en-GB" smtClean="0"/>
              <a:t>‹#›</a:t>
            </a:fld>
            <a:endParaRPr lang="en-GB"/>
          </a:p>
        </p:txBody>
      </p:sp>
    </p:spTree>
    <p:extLst>
      <p:ext uri="{BB962C8B-B14F-4D97-AF65-F5344CB8AC3E}">
        <p14:creationId xmlns:p14="http://schemas.microsoft.com/office/powerpoint/2010/main" val="2571872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571" y="580737"/>
            <a:ext cx="6706433" cy="210832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571" y="2903673"/>
            <a:ext cx="6706433" cy="692084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571" y="10109836"/>
            <a:ext cx="1749504" cy="580735"/>
          </a:xfrm>
          <a:prstGeom prst="rect">
            <a:avLst/>
          </a:prstGeom>
        </p:spPr>
        <p:txBody>
          <a:bodyPr vert="horz" lIns="91440" tIns="45720" rIns="91440" bIns="45720" rtlCol="0" anchor="ctr"/>
          <a:lstStyle>
            <a:lvl1pPr algn="l">
              <a:defRPr sz="1020">
                <a:solidFill>
                  <a:schemeClr val="tx1">
                    <a:tint val="75000"/>
                  </a:schemeClr>
                </a:solidFill>
              </a:defRPr>
            </a:lvl1pPr>
          </a:lstStyle>
          <a:p>
            <a:fld id="{9ABDAD00-01A2-40DB-9EFE-6D6BAA47DF50}" type="datetimeFigureOut">
              <a:rPr lang="en-GB" smtClean="0"/>
              <a:t>10/04/2024</a:t>
            </a:fld>
            <a:endParaRPr lang="en-GB"/>
          </a:p>
        </p:txBody>
      </p:sp>
      <p:sp>
        <p:nvSpPr>
          <p:cNvPr id="5" name="Footer Placeholder 4"/>
          <p:cNvSpPr>
            <a:spLocks noGrp="1"/>
          </p:cNvSpPr>
          <p:nvPr>
            <p:ph type="ftr" sz="quarter" idx="3"/>
          </p:nvPr>
        </p:nvSpPr>
        <p:spPr>
          <a:xfrm>
            <a:off x="2575659" y="10109836"/>
            <a:ext cx="2624257" cy="580735"/>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491500" y="10109836"/>
            <a:ext cx="1749504" cy="580735"/>
          </a:xfrm>
          <a:prstGeom prst="rect">
            <a:avLst/>
          </a:prstGeom>
        </p:spPr>
        <p:txBody>
          <a:bodyPr vert="horz" lIns="91440" tIns="45720" rIns="91440" bIns="45720" rtlCol="0" anchor="ctr"/>
          <a:lstStyle>
            <a:lvl1pPr algn="r">
              <a:defRPr sz="1020">
                <a:solidFill>
                  <a:schemeClr val="tx1">
                    <a:tint val="75000"/>
                  </a:schemeClr>
                </a:solidFill>
              </a:defRPr>
            </a:lvl1pPr>
          </a:lstStyle>
          <a:p>
            <a:fld id="{EF15A902-0D8F-49E3-A10B-3ECCE0C7161C}" type="slidenum">
              <a:rPr lang="en-GB" smtClean="0"/>
              <a:t>‹#›</a:t>
            </a:fld>
            <a:endParaRPr lang="en-GB"/>
          </a:p>
        </p:txBody>
      </p:sp>
    </p:spTree>
    <p:extLst>
      <p:ext uri="{BB962C8B-B14F-4D97-AF65-F5344CB8AC3E}">
        <p14:creationId xmlns:p14="http://schemas.microsoft.com/office/powerpoint/2010/main" val="220292517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777514" rtl="0" eaLnBrk="1" latinLnBrk="0" hangingPunct="1">
        <a:lnSpc>
          <a:spcPct val="90000"/>
        </a:lnSpc>
        <a:spcBef>
          <a:spcPct val="0"/>
        </a:spcBef>
        <a:buNone/>
        <a:defRPr sz="3741" kern="1200">
          <a:solidFill>
            <a:schemeClr val="tx1"/>
          </a:solidFill>
          <a:latin typeface="+mj-lt"/>
          <a:ea typeface="+mj-ea"/>
          <a:cs typeface="+mj-cs"/>
        </a:defRPr>
      </a:lvl1pPr>
    </p:titleStyle>
    <p:body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514" rtl="0" eaLnBrk="1" latinLnBrk="0" hangingPunct="1">
        <a:defRPr sz="1531" kern="1200">
          <a:solidFill>
            <a:schemeClr val="tx1"/>
          </a:solidFill>
          <a:latin typeface="+mn-lt"/>
          <a:ea typeface="+mn-ea"/>
          <a:cs typeface="+mn-cs"/>
        </a:defRPr>
      </a:lvl1pPr>
      <a:lvl2pPr marL="388757" algn="l" defTabSz="777514" rtl="0" eaLnBrk="1" latinLnBrk="0" hangingPunct="1">
        <a:defRPr sz="1531" kern="1200">
          <a:solidFill>
            <a:schemeClr val="tx1"/>
          </a:solidFill>
          <a:latin typeface="+mn-lt"/>
          <a:ea typeface="+mn-ea"/>
          <a:cs typeface="+mn-cs"/>
        </a:defRPr>
      </a:lvl2pPr>
      <a:lvl3pPr marL="777514" algn="l" defTabSz="777514" rtl="0" eaLnBrk="1" latinLnBrk="0" hangingPunct="1">
        <a:defRPr sz="1531" kern="1200">
          <a:solidFill>
            <a:schemeClr val="tx1"/>
          </a:solidFill>
          <a:latin typeface="+mn-lt"/>
          <a:ea typeface="+mn-ea"/>
          <a:cs typeface="+mn-cs"/>
        </a:defRPr>
      </a:lvl3pPr>
      <a:lvl4pPr marL="1166271" algn="l" defTabSz="777514" rtl="0" eaLnBrk="1" latinLnBrk="0" hangingPunct="1">
        <a:defRPr sz="1531" kern="1200">
          <a:solidFill>
            <a:schemeClr val="tx1"/>
          </a:solidFill>
          <a:latin typeface="+mn-lt"/>
          <a:ea typeface="+mn-ea"/>
          <a:cs typeface="+mn-cs"/>
        </a:defRPr>
      </a:lvl4pPr>
      <a:lvl5pPr marL="1555029" algn="l" defTabSz="777514" rtl="0" eaLnBrk="1" latinLnBrk="0" hangingPunct="1">
        <a:defRPr sz="1531" kern="1200">
          <a:solidFill>
            <a:schemeClr val="tx1"/>
          </a:solidFill>
          <a:latin typeface="+mn-lt"/>
          <a:ea typeface="+mn-ea"/>
          <a:cs typeface="+mn-cs"/>
        </a:defRPr>
      </a:lvl5pPr>
      <a:lvl6pPr marL="1943786" algn="l" defTabSz="777514" rtl="0" eaLnBrk="1" latinLnBrk="0" hangingPunct="1">
        <a:defRPr sz="1531" kern="1200">
          <a:solidFill>
            <a:schemeClr val="tx1"/>
          </a:solidFill>
          <a:latin typeface="+mn-lt"/>
          <a:ea typeface="+mn-ea"/>
          <a:cs typeface="+mn-cs"/>
        </a:defRPr>
      </a:lvl6pPr>
      <a:lvl7pPr marL="2332543" algn="l" defTabSz="777514" rtl="0" eaLnBrk="1" latinLnBrk="0" hangingPunct="1">
        <a:defRPr sz="1531" kern="1200">
          <a:solidFill>
            <a:schemeClr val="tx1"/>
          </a:solidFill>
          <a:latin typeface="+mn-lt"/>
          <a:ea typeface="+mn-ea"/>
          <a:cs typeface="+mn-cs"/>
        </a:defRPr>
      </a:lvl7pPr>
      <a:lvl8pPr marL="2721300" algn="l" defTabSz="777514" rtl="0" eaLnBrk="1" latinLnBrk="0" hangingPunct="1">
        <a:defRPr sz="1531" kern="1200">
          <a:solidFill>
            <a:schemeClr val="tx1"/>
          </a:solidFill>
          <a:latin typeface="+mn-lt"/>
          <a:ea typeface="+mn-ea"/>
          <a:cs typeface="+mn-cs"/>
        </a:defRPr>
      </a:lvl8pPr>
      <a:lvl9pPr marL="3110057" algn="l" defTabSz="777514"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rcRect/>
          <a:stretch/>
        </p:blipFill>
        <p:spPr>
          <a:xfrm>
            <a:off x="674765" y="1893873"/>
            <a:ext cx="6344468" cy="5080629"/>
          </a:xfrm>
          <a:prstGeom prst="rect">
            <a:avLst/>
          </a:prstGeom>
        </p:spPr>
      </p:pic>
      <p:sp>
        <p:nvSpPr>
          <p:cNvPr id="19" name="TextBox 18"/>
          <p:cNvSpPr txBox="1"/>
          <p:nvPr/>
        </p:nvSpPr>
        <p:spPr>
          <a:xfrm>
            <a:off x="1340607" y="10307282"/>
            <a:ext cx="4684743" cy="311304"/>
          </a:xfrm>
          <a:prstGeom prst="rect">
            <a:avLst/>
          </a:prstGeom>
          <a:noFill/>
        </p:spPr>
        <p:txBody>
          <a:bodyPr wrap="square" rtlCol="0">
            <a:spAutoFit/>
          </a:bodyPr>
          <a:lstStyle/>
          <a:p>
            <a:pPr algn="ctr"/>
            <a:r>
              <a:rPr lang="en-GB" sz="1423" dirty="0">
                <a:latin typeface="Lato" panose="020F0502020204030203" pitchFamily="34" charset="0"/>
                <a:ea typeface="Lato" panose="020F0502020204030203" pitchFamily="34" charset="0"/>
                <a:cs typeface="Lato" panose="020F0502020204030203" pitchFamily="34" charset="0"/>
              </a:rPr>
              <a:t>For info, contact Karen Coats, ksc38@cam.ac.uk</a:t>
            </a:r>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6612" y="444779"/>
            <a:ext cx="1946663" cy="575381"/>
          </a:xfrm>
          <a:prstGeom prst="rect">
            <a:avLst/>
          </a:prstGeom>
        </p:spPr>
      </p:pic>
      <p:sp>
        <p:nvSpPr>
          <p:cNvPr id="27" name="TextBox 26"/>
          <p:cNvSpPr txBox="1"/>
          <p:nvPr/>
        </p:nvSpPr>
        <p:spPr>
          <a:xfrm>
            <a:off x="378233" y="8801291"/>
            <a:ext cx="7042315" cy="956672"/>
          </a:xfrm>
          <a:prstGeom prst="rect">
            <a:avLst/>
          </a:prstGeom>
          <a:noFill/>
        </p:spPr>
        <p:txBody>
          <a:bodyPr wrap="square" rtlCol="0">
            <a:spAutoFit/>
          </a:bodyPr>
          <a:lstStyle/>
          <a:p>
            <a:pPr algn="l"/>
            <a:r>
              <a:rPr lang="en-GB" sz="1400" b="1" i="0" dirty="0">
                <a:solidFill>
                  <a:srgbClr val="000000"/>
                </a:solidFill>
                <a:effectLst/>
                <a:highlight>
                  <a:srgbClr val="FFFFFF"/>
                </a:highlight>
                <a:latin typeface="Tahoma" panose="020B0604030504040204" pitchFamily="34" charset="0"/>
              </a:rPr>
              <a:t>DAVID </a:t>
            </a:r>
            <a:r>
              <a:rPr lang="en-GB" sz="1400" b="1" i="0" dirty="0" err="1">
                <a:solidFill>
                  <a:srgbClr val="000000"/>
                </a:solidFill>
                <a:effectLst/>
                <a:highlight>
                  <a:srgbClr val="FFFFFF"/>
                </a:highlight>
                <a:latin typeface="Tahoma" panose="020B0604030504040204" pitchFamily="34" charset="0"/>
              </a:rPr>
              <a:t>McILROY</a:t>
            </a:r>
            <a:endParaRPr lang="en-GB" sz="1400" b="0" i="0" dirty="0">
              <a:solidFill>
                <a:srgbClr val="242424"/>
              </a:solidFill>
              <a:effectLst/>
              <a:highlight>
                <a:srgbClr val="FFFFFF"/>
              </a:highlight>
              <a:latin typeface="Aptos" panose="020B0004020202020204" pitchFamily="34" charset="0"/>
            </a:endParaRPr>
          </a:p>
          <a:p>
            <a:pPr algn="l">
              <a:lnSpc>
                <a:spcPts val="1650"/>
              </a:lnSpc>
            </a:pPr>
            <a:r>
              <a:rPr lang="en-GB" sz="1400" b="1" i="0" dirty="0">
                <a:solidFill>
                  <a:srgbClr val="000000"/>
                </a:solidFill>
                <a:effectLst/>
                <a:highlight>
                  <a:srgbClr val="FFFFFF"/>
                </a:highlight>
                <a:latin typeface="Tahoma" panose="020B0604030504040204" pitchFamily="34" charset="0"/>
              </a:rPr>
              <a:t>Barrister &amp; Head of Chambers</a:t>
            </a:r>
            <a:endParaRPr lang="en-GB" sz="1400" b="0" i="0" dirty="0">
              <a:solidFill>
                <a:srgbClr val="242424"/>
              </a:solidFill>
              <a:effectLst/>
              <a:highlight>
                <a:srgbClr val="FFFFFF"/>
              </a:highlight>
              <a:latin typeface="Aptos" panose="020B0004020202020204" pitchFamily="34" charset="0"/>
            </a:endParaRPr>
          </a:p>
          <a:p>
            <a:pPr algn="l"/>
            <a:r>
              <a:rPr lang="en-GB" sz="1400" b="0" i="0" dirty="0">
                <a:solidFill>
                  <a:srgbClr val="242424"/>
                </a:solidFill>
                <a:effectLst/>
                <a:highlight>
                  <a:srgbClr val="FFFFFF"/>
                </a:highlight>
                <a:latin typeface="Tahoma" panose="020B0604030504040204" pitchFamily="34" charset="0"/>
              </a:rPr>
              <a:t>Global Distinguished Professor of Law at the University of Notre Dame (USA) in England and Visiting Professor in Banking Law at Queen Mary University of London</a:t>
            </a:r>
            <a:endParaRPr lang="en-GB" sz="1400" b="0" i="0" dirty="0">
              <a:solidFill>
                <a:srgbClr val="242424"/>
              </a:solidFill>
              <a:effectLst/>
              <a:highlight>
                <a:srgbClr val="FFFFFF"/>
              </a:highlight>
              <a:latin typeface="Aptos" panose="020B0004020202020204" pitchFamily="34" charset="0"/>
            </a:endParaRPr>
          </a:p>
        </p:txBody>
      </p:sp>
      <p:sp>
        <p:nvSpPr>
          <p:cNvPr id="21" name="Rectangle 20"/>
          <p:cNvSpPr/>
          <p:nvPr/>
        </p:nvSpPr>
        <p:spPr>
          <a:xfrm flipV="1">
            <a:off x="426469" y="7093131"/>
            <a:ext cx="7009329" cy="809896"/>
          </a:xfrm>
          <a:prstGeom prst="rect">
            <a:avLst/>
          </a:prstGeom>
          <a:solidFill>
            <a:srgbClr val="F051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60"/>
          </a:p>
        </p:txBody>
      </p:sp>
      <p:sp>
        <p:nvSpPr>
          <p:cNvPr id="23" name="Rectangle 22"/>
          <p:cNvSpPr/>
          <p:nvPr/>
        </p:nvSpPr>
        <p:spPr>
          <a:xfrm flipV="1">
            <a:off x="426469" y="7903027"/>
            <a:ext cx="6272616" cy="824310"/>
          </a:xfrm>
          <a:prstGeom prst="rect">
            <a:avLst/>
          </a:prstGeom>
          <a:solidFill>
            <a:srgbClr val="F051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60"/>
          </a:p>
        </p:txBody>
      </p:sp>
      <p:sp>
        <p:nvSpPr>
          <p:cNvPr id="24" name="Rectangle 23"/>
          <p:cNvSpPr/>
          <p:nvPr/>
        </p:nvSpPr>
        <p:spPr>
          <a:xfrm flipV="1">
            <a:off x="426469" y="6276655"/>
            <a:ext cx="5148482" cy="814283"/>
          </a:xfrm>
          <a:prstGeom prst="rect">
            <a:avLst/>
          </a:prstGeom>
          <a:solidFill>
            <a:srgbClr val="F051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60"/>
          </a:p>
        </p:txBody>
      </p:sp>
      <p:sp>
        <p:nvSpPr>
          <p:cNvPr id="25" name="TextBox 24"/>
          <p:cNvSpPr txBox="1"/>
          <p:nvPr/>
        </p:nvSpPr>
        <p:spPr>
          <a:xfrm>
            <a:off x="756342" y="6607022"/>
            <a:ext cx="7005576" cy="1708160"/>
          </a:xfrm>
          <a:prstGeom prst="rect">
            <a:avLst/>
          </a:prstGeom>
          <a:noFill/>
        </p:spPr>
        <p:txBody>
          <a:bodyPr wrap="square" rtlCol="0">
            <a:spAutoFit/>
          </a:bodyPr>
          <a:lstStyle/>
          <a:p>
            <a:pPr>
              <a:lnSpc>
                <a:spcPts val="6259"/>
              </a:lnSpc>
            </a:pPr>
            <a:r>
              <a:rPr lang="en-GB" sz="5690" b="1" dirty="0">
                <a:solidFill>
                  <a:schemeClr val="bg1"/>
                </a:solidFill>
                <a:latin typeface="Spectral" panose="02020502060000000000" pitchFamily="18" charset="0"/>
              </a:rPr>
              <a:t>Law and </a:t>
            </a:r>
          </a:p>
          <a:p>
            <a:pPr>
              <a:lnSpc>
                <a:spcPts val="6259"/>
              </a:lnSpc>
            </a:pPr>
            <a:r>
              <a:rPr lang="en-GB" sz="5690" b="1" dirty="0">
                <a:solidFill>
                  <a:schemeClr val="bg1"/>
                </a:solidFill>
                <a:latin typeface="Spectral" panose="02020502060000000000" pitchFamily="18" charset="0"/>
              </a:rPr>
              <a:t>other Fairy Tales</a:t>
            </a:r>
          </a:p>
        </p:txBody>
      </p:sp>
      <p:sp>
        <p:nvSpPr>
          <p:cNvPr id="16" name="TextBox 15"/>
          <p:cNvSpPr txBox="1"/>
          <p:nvPr/>
        </p:nvSpPr>
        <p:spPr>
          <a:xfrm>
            <a:off x="5136462" y="151917"/>
            <a:ext cx="2232501" cy="1785104"/>
          </a:xfrm>
          <a:prstGeom prst="rect">
            <a:avLst/>
          </a:prstGeom>
          <a:noFill/>
        </p:spPr>
        <p:txBody>
          <a:bodyPr wrap="square" rtlCol="0">
            <a:spAutoFit/>
          </a:bodyPr>
          <a:lstStyle/>
          <a:p>
            <a:pPr>
              <a:lnSpc>
                <a:spcPts val="2800"/>
              </a:lnSpc>
            </a:pPr>
            <a:r>
              <a:rPr lang="en-GB" sz="2500" dirty="0">
                <a:latin typeface="Lato" panose="020F0502020204030203" pitchFamily="34" charset="0"/>
                <a:ea typeface="Lato" panose="020F0502020204030203" pitchFamily="34" charset="0"/>
                <a:cs typeface="Lato" panose="020F0502020204030203" pitchFamily="34" charset="0"/>
              </a:rPr>
              <a:t>Wednesday </a:t>
            </a:r>
          </a:p>
          <a:p>
            <a:pPr>
              <a:lnSpc>
                <a:spcPts val="2800"/>
              </a:lnSpc>
            </a:pPr>
            <a:r>
              <a:rPr lang="en-GB" sz="2500" spc="100" dirty="0">
                <a:latin typeface="Lato" panose="020F0502020204030203" pitchFamily="34" charset="0"/>
                <a:ea typeface="Lato" panose="020F0502020204030203" pitchFamily="34" charset="0"/>
                <a:cs typeface="Lato" panose="020F0502020204030203" pitchFamily="34" charset="0"/>
              </a:rPr>
              <a:t>24 APRIL </a:t>
            </a:r>
          </a:p>
          <a:p>
            <a:pPr>
              <a:lnSpc>
                <a:spcPts val="2800"/>
              </a:lnSpc>
            </a:pPr>
            <a:r>
              <a:rPr lang="en-GB" sz="2500" dirty="0">
                <a:latin typeface="Lato" panose="020F0502020204030203" pitchFamily="34" charset="0"/>
                <a:ea typeface="Lato" panose="020F0502020204030203" pitchFamily="34" charset="0"/>
                <a:cs typeface="Lato" panose="020F0502020204030203" pitchFamily="34" charset="0"/>
              </a:rPr>
              <a:t>4.30 – 6.00</a:t>
            </a:r>
            <a:r>
              <a:rPr lang="en-GB" sz="2000" dirty="0">
                <a:latin typeface="Lato" panose="020F0502020204030203" pitchFamily="34" charset="0"/>
                <a:ea typeface="Lato" panose="020F0502020204030203" pitchFamily="34" charset="0"/>
                <a:cs typeface="Lato" panose="020F0502020204030203" pitchFamily="34" charset="0"/>
              </a:rPr>
              <a:t>pm</a:t>
            </a:r>
            <a:r>
              <a:rPr lang="en-GB" sz="2500" dirty="0">
                <a:latin typeface="Lato" panose="020F0502020204030203" pitchFamily="34" charset="0"/>
                <a:ea typeface="Lato" panose="020F0502020204030203" pitchFamily="34" charset="0"/>
                <a:cs typeface="Lato" panose="020F0502020204030203" pitchFamily="34" charset="0"/>
              </a:rPr>
              <a:t> </a:t>
            </a:r>
          </a:p>
          <a:p>
            <a:pPr>
              <a:lnSpc>
                <a:spcPts val="1565"/>
              </a:lnSpc>
            </a:pPr>
            <a:r>
              <a:rPr lang="en-GB" sz="1423" dirty="0">
                <a:latin typeface="Lato" panose="020F0502020204030203" pitchFamily="34" charset="0"/>
                <a:ea typeface="Lato" panose="020F0502020204030203" pitchFamily="34" charset="0"/>
                <a:cs typeface="Lato" panose="020F0502020204030203" pitchFamily="34" charset="0"/>
              </a:rPr>
              <a:t>Faculty of Education </a:t>
            </a:r>
          </a:p>
          <a:p>
            <a:pPr>
              <a:lnSpc>
                <a:spcPts val="1565"/>
              </a:lnSpc>
            </a:pPr>
            <a:r>
              <a:rPr lang="en-GB" sz="1423" dirty="0">
                <a:latin typeface="Lato" panose="020F0502020204030203" pitchFamily="34" charset="0"/>
                <a:ea typeface="Lato" panose="020F0502020204030203" pitchFamily="34" charset="0"/>
                <a:cs typeface="Lato" panose="020F0502020204030203" pitchFamily="34" charset="0"/>
              </a:rPr>
              <a:t>Donald McIntyre Building</a:t>
            </a:r>
          </a:p>
          <a:p>
            <a:pPr>
              <a:lnSpc>
                <a:spcPts val="1565"/>
              </a:lnSpc>
            </a:pPr>
            <a:r>
              <a:rPr lang="en-GB" sz="1423" dirty="0">
                <a:latin typeface="Lato" panose="020F0502020204030203" pitchFamily="34" charset="0"/>
                <a:ea typeface="Lato" panose="020F0502020204030203" pitchFamily="34" charset="0"/>
                <a:cs typeface="Lato" panose="020F0502020204030203" pitchFamily="34" charset="0"/>
              </a:rPr>
              <a:t>Room GS4</a:t>
            </a:r>
          </a:p>
        </p:txBody>
      </p:sp>
      <p:pic>
        <p:nvPicPr>
          <p:cNvPr id="26" name="Picture 2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779558" y="342211"/>
            <a:ext cx="2223852" cy="677949"/>
          </a:xfrm>
          <a:prstGeom prst="rect">
            <a:avLst/>
          </a:prstGeom>
        </p:spPr>
      </p:pic>
    </p:spTree>
    <p:extLst>
      <p:ext uri="{BB962C8B-B14F-4D97-AF65-F5344CB8AC3E}">
        <p14:creationId xmlns:p14="http://schemas.microsoft.com/office/powerpoint/2010/main" val="1886163497"/>
      </p:ext>
    </p:extLst>
  </p:cSld>
  <p:clrMapOvr>
    <a:masterClrMapping/>
  </p:clrMapOvr>
  <mc:AlternateContent xmlns:mc="http://schemas.openxmlformats.org/markup-compatibility/2006" xmlns:p14="http://schemas.microsoft.com/office/powerpoint/2010/main">
    <mc:Choice Requires="p14">
      <p:transition p14:dur="10" advClick="0" advTm="7000"/>
    </mc:Choice>
    <mc:Fallback xmlns="">
      <p:transition advClick="0" advTm="7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5CE14-6FE7-9005-8296-6FF0E65886BE}"/>
              </a:ext>
            </a:extLst>
          </p:cNvPr>
          <p:cNvSpPr>
            <a:spLocks noGrp="1"/>
          </p:cNvSpPr>
          <p:nvPr>
            <p:ph type="title"/>
          </p:nvPr>
        </p:nvSpPr>
        <p:spPr>
          <a:ln>
            <a:solidFill>
              <a:srgbClr val="EC7325"/>
            </a:solidFill>
          </a:ln>
        </p:spPr>
        <p:txBody>
          <a:bodyPr>
            <a:normAutofit/>
          </a:bodyPr>
          <a:lstStyle/>
          <a:p>
            <a:pPr algn="ctr"/>
            <a:r>
              <a:rPr lang="en-GB" sz="2000" b="0" i="1" dirty="0">
                <a:solidFill>
                  <a:srgbClr val="242424"/>
                </a:solidFill>
                <a:effectLst/>
                <a:highlight>
                  <a:srgbClr val="FFFFFF"/>
                </a:highlight>
                <a:latin typeface="Aptos" panose="020B0004020202020204" pitchFamily="34" charset="0"/>
              </a:rPr>
              <a:t>“Make-believe” is not just for children. Law, money, and banking are all social practices which are partially constituted by beliefs. Many fairy-tales socialise children by teaching the superiority of civilisation over chaos (Red Riding Hood), by warning of the importance of keeping promises (the Lambton Worm), and by insisting on the need to follow the commands of those in authority (Peter Rabbit). In so doing, they foster the virtues and temperament of law-abiding citizens, without which the make-believe of law cannot be sustained. Some fairy-tales, however, teach that there are circumstances in which civilisation is a cruel joke (The Emperor’s New Clothes), that promises given under duress are not binding (Rumpelstiltskin), and that laws ought not to be obeyed if they are seriously unjust (</a:t>
            </a:r>
            <a:r>
              <a:rPr lang="en-GB" sz="1800" b="0" i="1" dirty="0">
                <a:solidFill>
                  <a:srgbClr val="242424"/>
                </a:solidFill>
                <a:effectLst/>
                <a:highlight>
                  <a:srgbClr val="FFFFFF"/>
                </a:highlight>
                <a:latin typeface="Aptos" panose="020B0004020202020204" pitchFamily="34" charset="0"/>
              </a:rPr>
              <a:t>Bluebeard).</a:t>
            </a:r>
            <a:br>
              <a:rPr lang="en-GB" sz="1800" b="0" i="1" dirty="0">
                <a:solidFill>
                  <a:srgbClr val="242424"/>
                </a:solidFill>
                <a:effectLst/>
                <a:highlight>
                  <a:srgbClr val="FFFFFF"/>
                </a:highlight>
                <a:latin typeface="Aptos" panose="020B0004020202020204" pitchFamily="34" charset="0"/>
              </a:rPr>
            </a:br>
            <a:endParaRPr lang="en-GB" sz="1800" dirty="0"/>
          </a:p>
        </p:txBody>
      </p:sp>
      <p:sp>
        <p:nvSpPr>
          <p:cNvPr id="3" name="Text Placeholder 2">
            <a:extLst>
              <a:ext uri="{FF2B5EF4-FFF2-40B4-BE49-F238E27FC236}">
                <a16:creationId xmlns:a16="http://schemas.microsoft.com/office/drawing/2014/main" id="{CC79CD7E-0ED0-470F-5804-4A607E7649D2}"/>
              </a:ext>
            </a:extLst>
          </p:cNvPr>
          <p:cNvSpPr>
            <a:spLocks noGrp="1"/>
          </p:cNvSpPr>
          <p:nvPr>
            <p:ph type="body" idx="1"/>
          </p:nvPr>
        </p:nvSpPr>
        <p:spPr>
          <a:xfrm>
            <a:off x="562572" y="7465514"/>
            <a:ext cx="6706433" cy="2386061"/>
          </a:xfrm>
        </p:spPr>
        <p:txBody>
          <a:bodyPr>
            <a:normAutofit lnSpcReduction="10000"/>
          </a:bodyPr>
          <a:lstStyle/>
          <a:p>
            <a:pPr algn="ctr"/>
            <a:r>
              <a:rPr lang="en-GB" b="0" i="0" dirty="0">
                <a:solidFill>
                  <a:srgbClr val="242424"/>
                </a:solidFill>
                <a:effectLst/>
                <a:highlight>
                  <a:srgbClr val="FFFFFF"/>
                </a:highlight>
                <a:latin typeface="Aptos" panose="020B0004020202020204" pitchFamily="34" charset="0"/>
              </a:rPr>
              <a:t>David McIlroy (Gonville &amp; Caius 1990) is a practising barrister and Head of Chambers at Forum Chambers. He also Global Distinguished Professor of Law at the University of Notre Dame and Visiting Professor at the Central for Commercial Law Studies, Queen Mary University of London. His recent lectures include “Wrestling with the gods in Discworld” and “Mere Legality: C.S. Lewis on Objective Morality, Natural Law, and the Rule of Law”.</a:t>
            </a:r>
            <a:endParaRPr lang="en-GB" dirty="0"/>
          </a:p>
        </p:txBody>
      </p:sp>
      <p:sp>
        <p:nvSpPr>
          <p:cNvPr id="4" name="TextBox 3">
            <a:extLst>
              <a:ext uri="{FF2B5EF4-FFF2-40B4-BE49-F238E27FC236}">
                <a16:creationId xmlns:a16="http://schemas.microsoft.com/office/drawing/2014/main" id="{CE0747E6-5D80-2F1E-028A-A8E78D585E3D}"/>
              </a:ext>
            </a:extLst>
          </p:cNvPr>
          <p:cNvSpPr txBox="1"/>
          <p:nvPr/>
        </p:nvSpPr>
        <p:spPr>
          <a:xfrm>
            <a:off x="4466469" y="1691601"/>
            <a:ext cx="2834609" cy="923330"/>
          </a:xfrm>
          <a:prstGeom prst="rect">
            <a:avLst/>
          </a:prstGeom>
          <a:noFill/>
        </p:spPr>
        <p:txBody>
          <a:bodyPr wrap="square" rtlCol="0">
            <a:spAutoFit/>
          </a:bodyPr>
          <a:lstStyle/>
          <a:p>
            <a:r>
              <a:rPr lang="en-GB" dirty="0"/>
              <a:t>Wednesday, 24 April 2024</a:t>
            </a:r>
            <a:br>
              <a:rPr lang="en-GB" dirty="0"/>
            </a:br>
            <a:r>
              <a:rPr lang="en-GB" dirty="0"/>
              <a:t>4:30-6:00 pm</a:t>
            </a:r>
          </a:p>
          <a:p>
            <a:r>
              <a:rPr lang="en-GB" dirty="0"/>
              <a:t>DMB GS4</a:t>
            </a:r>
          </a:p>
        </p:txBody>
      </p:sp>
      <p:pic>
        <p:nvPicPr>
          <p:cNvPr id="5" name="Picture 4">
            <a:extLst>
              <a:ext uri="{FF2B5EF4-FFF2-40B4-BE49-F238E27FC236}">
                <a16:creationId xmlns:a16="http://schemas.microsoft.com/office/drawing/2014/main" id="{B3984C01-77DA-8D05-05E1-A6B0C81FB1D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44982" y="717163"/>
            <a:ext cx="2223852" cy="677949"/>
          </a:xfrm>
          <a:prstGeom prst="rect">
            <a:avLst/>
          </a:prstGeom>
        </p:spPr>
      </p:pic>
      <p:sp>
        <p:nvSpPr>
          <p:cNvPr id="6" name="TextBox 5">
            <a:extLst>
              <a:ext uri="{FF2B5EF4-FFF2-40B4-BE49-F238E27FC236}">
                <a16:creationId xmlns:a16="http://schemas.microsoft.com/office/drawing/2014/main" id="{ABAF9F2A-2C1F-C66E-9094-E8EE82EC74D0}"/>
              </a:ext>
            </a:extLst>
          </p:cNvPr>
          <p:cNvSpPr txBox="1"/>
          <p:nvPr/>
        </p:nvSpPr>
        <p:spPr>
          <a:xfrm>
            <a:off x="576198" y="1103127"/>
            <a:ext cx="3017487" cy="1200329"/>
          </a:xfrm>
          <a:prstGeom prst="rect">
            <a:avLst/>
          </a:prstGeom>
          <a:solidFill>
            <a:srgbClr val="31BFB9"/>
          </a:solidFill>
        </p:spPr>
        <p:txBody>
          <a:bodyPr wrap="square" rtlCol="0">
            <a:spAutoFit/>
          </a:bodyPr>
          <a:lstStyle/>
          <a:p>
            <a:r>
              <a:rPr lang="en-GB" sz="3600" b="1" dirty="0"/>
              <a:t>Law and other Fairy-tales</a:t>
            </a:r>
          </a:p>
        </p:txBody>
      </p:sp>
    </p:spTree>
    <p:extLst>
      <p:ext uri="{BB962C8B-B14F-4D97-AF65-F5344CB8AC3E}">
        <p14:creationId xmlns:p14="http://schemas.microsoft.com/office/powerpoint/2010/main" val="90202872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91267</TotalTime>
  <Words>350</Words>
  <Application>Microsoft Office PowerPoint</Application>
  <PresentationFormat>Custom</PresentationFormat>
  <Paragraphs>25</Paragraphs>
  <Slides>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Aptos</vt:lpstr>
      <vt:lpstr>Arial</vt:lpstr>
      <vt:lpstr>Calibri</vt:lpstr>
      <vt:lpstr>Calibri Light</vt:lpstr>
      <vt:lpstr>Lato</vt:lpstr>
      <vt:lpstr>Spectral</vt:lpstr>
      <vt:lpstr>Tahoma</vt:lpstr>
      <vt:lpstr>Office Theme</vt:lpstr>
      <vt:lpstr>PowerPoint Presentation</vt:lpstr>
      <vt:lpstr>“Make-believe” is not just for children. Law, money, and banking are all social practices which are partially constituted by beliefs. Many fairy-tales socialise children by teaching the superiority of civilisation over chaos (Red Riding Hood), by warning of the importance of keeping promises (the Lambton Worm), and by insisting on the need to follow the commands of those in authority (Peter Rabbit). In so doing, they foster the virtues and temperament of law-abiding citizens, without which the make-believe of law cannot be sustained. Some fairy-tales, however, teach that there are circumstances in which civilisation is a cruel joke (The Emperor’s New Clothes), that promises given under duress are not binding (Rumpelstiltskin), and that laws ought not to be obeyed if they are seriously unjust (Bluebeard). </vt:lpstr>
    </vt:vector>
  </TitlesOfParts>
  <Company>Faculty Of Education Cambridge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Justin Hodgett</dc:creator>
  <cp:lastModifiedBy>Margrit Zinggeler</cp:lastModifiedBy>
  <cp:revision>230</cp:revision>
  <dcterms:created xsi:type="dcterms:W3CDTF">2020-12-08T16:16:29Z</dcterms:created>
  <dcterms:modified xsi:type="dcterms:W3CDTF">2024-04-10T18:08:21Z</dcterms:modified>
</cp:coreProperties>
</file>